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65" r:id="rId3"/>
    <p:sldId id="257" r:id="rId4"/>
    <p:sldId id="260" r:id="rId5"/>
    <p:sldId id="261" r:id="rId6"/>
    <p:sldId id="262" r:id="rId7"/>
    <p:sldId id="272" r:id="rId8"/>
    <p:sldId id="264" r:id="rId9"/>
    <p:sldId id="269" r:id="rId10"/>
    <p:sldId id="273" r:id="rId11"/>
    <p:sldId id="274" r:id="rId12"/>
    <p:sldId id="275" r:id="rId13"/>
    <p:sldId id="266" r:id="rId14"/>
    <p:sldId id="271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13"/>
  </p:normalViewPr>
  <p:slideViewPr>
    <p:cSldViewPr snapToGrid="0" snapToObjects="1">
      <p:cViewPr>
        <p:scale>
          <a:sx n="158" d="100"/>
          <a:sy n="158" d="100"/>
        </p:scale>
        <p:origin x="-1920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7931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01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et.open.ac.uk/themes/learning-analytics-and-learning-design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t.com/content/634624c6-312b-11e5-91ac-a5e17d9b4cff#slide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.soton.ac.uk/367615/" TargetMode="External"/><Relationship Id="rId4" Type="http://schemas.openxmlformats.org/officeDocument/2006/relationships/hyperlink" Target="https://coursecast.soton.ac.uk/Panopto/Pages/Viewer.aspx?id=413771d2-0558-4091-8c29-57712235c693&amp;start=10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127798"/>
            <a:ext cx="8186222" cy="2400627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r>
              <a:rPr lang="en-GB" dirty="0"/>
              <a:t>Small Data Learning Analytics for Distance Learning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203129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GB" sz="2400" dirty="0" smtClean="0"/>
              <a:t>Richard Treves</a:t>
            </a:r>
          </a:p>
          <a:p>
            <a:r>
              <a:rPr lang="en-GB" sz="2400" dirty="0" smtClean="0"/>
              <a:t>@</a:t>
            </a:r>
            <a:r>
              <a:rPr lang="en-GB" sz="2400" dirty="0" err="1" smtClean="0"/>
              <a:t>Trevesy</a:t>
            </a:r>
            <a:r>
              <a:rPr lang="en-GB" sz="2400" dirty="0"/>
              <a:t>	</a:t>
            </a:r>
            <a:endParaRPr lang="en-GB" sz="2400" dirty="0" smtClean="0"/>
          </a:p>
          <a:p>
            <a:r>
              <a:rPr lang="en-GB" sz="2400" dirty="0" err="1" smtClean="0"/>
              <a:t>richardtreves.com</a:t>
            </a:r>
            <a:endParaRPr lang="en-GB" sz="2400" dirty="0" smtClean="0"/>
          </a:p>
          <a:p>
            <a:pPr>
              <a:spcBef>
                <a:spcPts val="0"/>
              </a:spcBef>
              <a:buNone/>
            </a:pPr>
            <a:endParaRPr lang="en-GB" sz="2400" dirty="0" smtClean="0"/>
          </a:p>
          <a:p>
            <a:pPr>
              <a:spcBef>
                <a:spcPts val="0"/>
              </a:spcBef>
              <a:buNone/>
            </a:pPr>
            <a:r>
              <a:rPr lang="en-GB" sz="2400" dirty="0" smtClean="0"/>
              <a:t>November 2017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0"/>
            <a:ext cx="1866900" cy="1409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Uni. A4A (Action 4 analytics)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155260" cy="3725699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Learning Analytics by Module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err="1" smtClean="0"/>
              <a:t>Anonomised</a:t>
            </a:r>
            <a:endParaRPr lang="en-US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Accessible by all OU staff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sz="2800" dirty="0" smtClean="0"/>
              <a:t>Addresses retention issues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sz="2800" dirty="0" smtClean="0"/>
              <a:t>e.g. ‘Intro forum’ use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610" y="1305260"/>
            <a:ext cx="4114799" cy="306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A4A II Tracking Tool/Content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2358189" cy="3725699"/>
          </a:xfrm>
        </p:spPr>
        <p:txBody>
          <a:bodyPr/>
          <a:lstStyle/>
          <a:p>
            <a:r>
              <a:rPr lang="en-US" dirty="0" smtClean="0"/>
              <a:t>e.g. Introduction to module</a:t>
            </a:r>
          </a:p>
          <a:p>
            <a:endParaRPr lang="en-US" dirty="0"/>
          </a:p>
          <a:p>
            <a:r>
              <a:rPr lang="en-US" dirty="0" smtClean="0"/>
              <a:t>Not watching Videos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979" y="1270128"/>
            <a:ext cx="5983705" cy="314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4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Modelling IET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362165"/>
            <a:ext cx="8229600" cy="847463"/>
          </a:xfrm>
        </p:spPr>
        <p:txBody>
          <a:bodyPr/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FT News Story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IET LA page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3378"/>
            <a:ext cx="9144000" cy="328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46"/>
          <p:cNvSpPr txBox="1">
            <a:spLocks/>
          </p:cNvSpPr>
          <p:nvPr/>
        </p:nvSpPr>
        <p:spPr>
          <a:xfrm rot="16200000">
            <a:off x="4792802" y="2430083"/>
            <a:ext cx="3363926" cy="800189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76200" algn="r">
              <a:buClr>
                <a:schemeClr val="dk2"/>
              </a:buClr>
              <a:buSzPct val="100000"/>
            </a:pPr>
            <a:r>
              <a:rPr lang="en-GB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 Use SD?</a:t>
            </a:r>
            <a:endParaRPr lang="en-GB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20" y="1232896"/>
            <a:ext cx="989938" cy="77452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8" y="2240554"/>
            <a:ext cx="1305891" cy="638706"/>
          </a:xfrm>
          <a:prstGeom prst="rect">
            <a:avLst/>
          </a:prstGeom>
        </p:spPr>
      </p:pic>
      <p:sp>
        <p:nvSpPr>
          <p:cNvPr id="10" name="Shape 46"/>
          <p:cNvSpPr txBox="1">
            <a:spLocks/>
          </p:cNvSpPr>
          <p:nvPr/>
        </p:nvSpPr>
        <p:spPr>
          <a:xfrm rot="16200000">
            <a:off x="-458826" y="1447236"/>
            <a:ext cx="2704190" cy="2031295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76200" algn="r">
              <a:buClr>
                <a:schemeClr val="dk2"/>
              </a:buClr>
              <a:buSzPct val="100000"/>
            </a:pPr>
            <a:r>
              <a:rPr lang="en-GB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History</a:t>
            </a:r>
          </a:p>
          <a:p>
            <a:pPr marL="457200" indent="-381000" algn="r">
              <a:buClr>
                <a:schemeClr val="dk2"/>
              </a:buClr>
              <a:buSzPct val="100000"/>
              <a:buFont typeface="Arial"/>
              <a:buChar char="●"/>
            </a:pPr>
            <a:endParaRPr lang="en-GB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GB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Shape 46"/>
          <p:cNvSpPr txBox="1">
            <a:spLocks/>
          </p:cNvSpPr>
          <p:nvPr/>
        </p:nvSpPr>
        <p:spPr>
          <a:xfrm rot="16200000">
            <a:off x="1765269" y="2059843"/>
            <a:ext cx="3834589" cy="2031295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76200" algn="r">
              <a:buClr>
                <a:schemeClr val="dk2"/>
              </a:buClr>
              <a:buSzPct val="100000"/>
            </a:pPr>
            <a:r>
              <a:rPr lang="en-GB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SD Small Data</a:t>
            </a:r>
            <a:endParaRPr lang="en-GB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381000" algn="r">
              <a:buClr>
                <a:schemeClr val="dk2"/>
              </a:buClr>
              <a:buSzPct val="100000"/>
              <a:buFont typeface="Arial"/>
              <a:buChar char="●"/>
            </a:pPr>
            <a:endParaRPr lang="en-GB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GB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587" y="1208980"/>
            <a:ext cx="1615265" cy="13727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835" y="2840159"/>
            <a:ext cx="1649293" cy="706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583" y="1208980"/>
            <a:ext cx="2016903" cy="15035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0583" y="2999112"/>
            <a:ext cx="201690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6" name="Shape 46"/>
          <p:cNvSpPr txBox="1">
            <a:spLocks/>
          </p:cNvSpPr>
          <p:nvPr/>
        </p:nvSpPr>
        <p:spPr>
          <a:xfrm>
            <a:off x="1932787" y="1374729"/>
            <a:ext cx="5002087" cy="3508623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I used Small Data on my maps module to support: individual students; the student group and inform my practice.</a:t>
            </a:r>
            <a:endParaRPr lang="en-GB" sz="2400" dirty="0" smtClean="0"/>
          </a:p>
          <a:p>
            <a:pPr marL="457200" indent="-3810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Small data system can be ‘hacked’ – its simple! Here now!</a:t>
            </a:r>
            <a:endParaRPr lang="en-GB" sz="2400" dirty="0" smtClean="0"/>
          </a:p>
          <a:p>
            <a:pPr marL="457200" indent="-3810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Small Data LA proving very popular amongst OU academics (other colleagues)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26452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5452" y="324745"/>
            <a:ext cx="8571348" cy="738633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7198140" cy="3877954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Stories</a:t>
            </a:r>
          </a:p>
          <a:p>
            <a:pPr marL="640080" lvl="1" indent="-381000">
              <a:buFont typeface="Arial"/>
              <a:buChar char="●"/>
            </a:pPr>
            <a:r>
              <a:rPr lang="en-GB" sz="1800" dirty="0" smtClean="0"/>
              <a:t>1] Kodak</a:t>
            </a:r>
            <a:endParaRPr lang="en-GB" sz="1800" dirty="0"/>
          </a:p>
          <a:p>
            <a:pPr marL="640080" lvl="1" indent="-381000">
              <a:buFont typeface="Arial"/>
              <a:buChar char="●"/>
            </a:pPr>
            <a:r>
              <a:rPr lang="en-GB" sz="1800" dirty="0" smtClean="0"/>
              <a:t>2] </a:t>
            </a:r>
            <a:r>
              <a:rPr lang="en-GB" sz="1800" dirty="0" smtClean="0"/>
              <a:t>Google</a:t>
            </a:r>
            <a:endParaRPr lang="en-GB" sz="2400" dirty="0" smtClean="0"/>
          </a:p>
          <a:p>
            <a:pPr marL="640080" lvl="1" indent="-381000">
              <a:buFont typeface="Arial"/>
              <a:buChar char="●"/>
            </a:pPr>
            <a:r>
              <a:rPr lang="en-GB" sz="1800" dirty="0" smtClean="0"/>
              <a:t>3] </a:t>
            </a:r>
            <a:r>
              <a:rPr lang="en-GB" sz="1800" dirty="0" smtClean="0"/>
              <a:t>Learning Analytics </a:t>
            </a:r>
            <a:r>
              <a:rPr lang="en-GB" sz="1800" dirty="0" smtClean="0"/>
              <a:t>(web and learning)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Three ‘Small Data’ examples:</a:t>
            </a:r>
          </a:p>
          <a:p>
            <a:pPr marL="457200" lvl="1" indent="-381000">
              <a:buFont typeface="Arial"/>
              <a:buChar char="●"/>
            </a:pPr>
            <a:r>
              <a:rPr lang="en-GB" sz="1800" dirty="0" smtClean="0"/>
              <a:t>1] Flipped learning at Southampton</a:t>
            </a:r>
          </a:p>
          <a:p>
            <a:pPr marL="457200" lvl="1" indent="-381000">
              <a:buFont typeface="Arial"/>
              <a:buChar char="●"/>
            </a:pPr>
            <a:r>
              <a:rPr lang="en-GB" sz="1800" dirty="0" smtClean="0"/>
              <a:t>2] Analytics for Action programme at OU (LTI)</a:t>
            </a:r>
          </a:p>
          <a:p>
            <a:pPr marL="457200" lvl="1" indent="-381000">
              <a:buFont typeface="Arial"/>
              <a:buChar char="●"/>
            </a:pPr>
            <a:r>
              <a:rPr lang="en-GB" sz="1800" dirty="0" smtClean="0"/>
              <a:t>3] Predictive dropout work at OU (IET)</a:t>
            </a:r>
            <a:r>
              <a:rPr lang="en-GB" sz="1800" dirty="0" smtClean="0"/>
              <a:t> </a:t>
            </a:r>
            <a:endParaRPr lang="en-GB" sz="1800" dirty="0" smtClean="0"/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Advocate its use in Distance Learning</a:t>
            </a:r>
            <a:endParaRPr lang="en-GB" sz="2400" dirty="0" smtClean="0"/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endParaRPr lang="en-GB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67832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324745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History: 1] Disruptive Innovation</a:t>
            </a:r>
            <a:endParaRPr lang="en-GB"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041800" cy="443195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533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r>
              <a:rPr lang="en-GB" sz="2400" dirty="0" smtClean="0"/>
              <a:t>Kodak </a:t>
            </a:r>
            <a:r>
              <a:rPr lang="en-GB" sz="2400" dirty="0"/>
              <a:t>photography leader</a:t>
            </a:r>
          </a:p>
          <a:p>
            <a:pPr marL="533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r>
              <a:rPr lang="en-GB" sz="2400" dirty="0" smtClean="0"/>
              <a:t>Invented digital camera, </a:t>
            </a:r>
            <a:r>
              <a:rPr lang="en-GB" sz="2400" dirty="0"/>
              <a:t>no </a:t>
            </a:r>
            <a:r>
              <a:rPr lang="en-GB" sz="2400" dirty="0" smtClean="0"/>
              <a:t>investment</a:t>
            </a:r>
            <a:endParaRPr lang="en-GB" sz="2400" dirty="0"/>
          </a:p>
          <a:p>
            <a:pPr marL="533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r>
              <a:rPr lang="en-GB" sz="2400" dirty="0"/>
              <a:t>Sees other digital cameras as no threat:  cheap, low </a:t>
            </a:r>
            <a:r>
              <a:rPr lang="en-GB" sz="2400" dirty="0" smtClean="0"/>
              <a:t>value</a:t>
            </a:r>
          </a:p>
          <a:p>
            <a:pPr marL="533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r>
              <a:rPr lang="en-GB" sz="2400" dirty="0" smtClean="0"/>
              <a:t>Digital cameras successful, ‘climb’ value chain</a:t>
            </a:r>
          </a:p>
          <a:p>
            <a:pPr marL="533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r>
              <a:rPr lang="en-GB" sz="2400" dirty="0" smtClean="0"/>
              <a:t>Kodak files for bankruptcy</a:t>
            </a:r>
            <a:endParaRPr lang="en-GB" sz="24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223" y="1314462"/>
            <a:ext cx="3814180" cy="298418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324745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History: 2] Web Analytics</a:t>
            </a:r>
            <a:endParaRPr lang="en-GB"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041800" cy="4308842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Neat little search trick</a:t>
            </a:r>
          </a:p>
          <a:p>
            <a:pPr marL="640080" lvl="1" indent="-381000">
              <a:spcBef>
                <a:spcPts val="600"/>
              </a:spcBef>
              <a:buFont typeface="Arial"/>
              <a:buChar char="●"/>
            </a:pPr>
            <a:r>
              <a:rPr lang="en-GB" sz="1800" dirty="0" smtClean="0"/>
              <a:t>Analyse who points to who 4 search</a:t>
            </a:r>
            <a:endParaRPr lang="en-GB" sz="18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Google learns who you are</a:t>
            </a:r>
          </a:p>
          <a:p>
            <a:pPr marL="532800" lvl="1" indent="-381000">
              <a:spcBef>
                <a:spcPts val="600"/>
              </a:spcBef>
              <a:buFont typeface="Arial"/>
              <a:buChar char="●"/>
            </a:pPr>
            <a:r>
              <a:rPr lang="en-GB" sz="2400" dirty="0" smtClean="0"/>
              <a:t>Google Ads targeted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Learns from ‘big data’ </a:t>
            </a:r>
          </a:p>
          <a:p>
            <a:pPr marL="640080" lvl="1" indent="-381000">
              <a:spcBef>
                <a:spcPts val="600"/>
              </a:spcBef>
              <a:buFont typeface="Arial"/>
              <a:buChar char="●"/>
            </a:pPr>
            <a:r>
              <a:rPr lang="en-GB" sz="1800" dirty="0" smtClean="0"/>
              <a:t>Shop, surf, go (GPS)?</a:t>
            </a:r>
          </a:p>
          <a:p>
            <a:pPr marL="640080" lvl="1" indent="-381000">
              <a:spcBef>
                <a:spcPts val="600"/>
              </a:spcBef>
              <a:buFont typeface="Arial"/>
              <a:buChar char="●"/>
            </a:pPr>
            <a:r>
              <a:rPr lang="en-GB" sz="1800" dirty="0" smtClean="0"/>
              <a:t>Enormous quantity of data (shop, surf)</a:t>
            </a:r>
          </a:p>
          <a:p>
            <a:pPr marL="640080" lvl="1" indent="-381000">
              <a:spcBef>
                <a:spcPts val="600"/>
              </a:spcBef>
              <a:buFont typeface="Arial"/>
              <a:buChar char="●"/>
            </a:pPr>
            <a:r>
              <a:rPr lang="en-GB" sz="1800" dirty="0" smtClean="0"/>
              <a:t>Diverse sources</a:t>
            </a:r>
          </a:p>
          <a:p>
            <a:pPr marL="640080" lvl="1" indent="-381000">
              <a:spcBef>
                <a:spcPts val="600"/>
              </a:spcBef>
              <a:buFont typeface="Arial"/>
              <a:buChar char="●"/>
            </a:pPr>
            <a:r>
              <a:rPr lang="en-GB" dirty="0" smtClean="0"/>
              <a:t>Hugely successful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32" y="1155740"/>
            <a:ext cx="3756567" cy="18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973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75307" y="324745"/>
            <a:ext cx="8615753" cy="738633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History: 3] Learning Analytics </a:t>
            </a:r>
            <a:endParaRPr lang="en-GB"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041800" cy="307773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Big data applied to education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Track student’s interactions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</a:pPr>
            <a:r>
              <a:rPr lang="en-GB" sz="2400" dirty="0" smtClean="0"/>
              <a:t>Dropouts=targets </a:t>
            </a:r>
          </a:p>
          <a:p>
            <a:pPr marL="457200" lvl="3" indent="-381000">
              <a:spcBef>
                <a:spcPts val="600"/>
              </a:spcBef>
              <a:buFont typeface="Arial"/>
              <a:buChar char="●"/>
            </a:pPr>
            <a:r>
              <a:rPr lang="en-GB" dirty="0" smtClean="0"/>
              <a:t>USA and Open University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Huge potential to improve distance learning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02" y="1301732"/>
            <a:ext cx="3750131" cy="34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162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31762" y="331989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Flipped </a:t>
            </a:r>
            <a:r>
              <a:rPr lang="en-GB" dirty="0" smtClean="0"/>
              <a:t>Learning: </a:t>
            </a:r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6224030" cy="4985950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“Design Skills Maps and Presentations”</a:t>
            </a:r>
          </a:p>
          <a:p>
            <a:pPr marL="457200" lvl="1" indent="-381000">
              <a:buFont typeface="Arial"/>
              <a:buChar char="●"/>
            </a:pPr>
            <a:r>
              <a:rPr lang="en-GB" sz="1800" dirty="0" smtClean="0"/>
              <a:t>2012 to 2015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Un</a:t>
            </a:r>
            <a:r>
              <a:rPr lang="en-GB" sz="2400" dirty="0" smtClean="0"/>
              <a:t>happy with students’ learning in class</a:t>
            </a:r>
            <a:endParaRPr lang="en-GB" sz="2400" dirty="0" smtClean="0"/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Theory delivered out of class: </a:t>
            </a:r>
          </a:p>
          <a:p>
            <a:pPr marL="640080" lvl="1" indent="-381000">
              <a:buFont typeface="Arial"/>
              <a:buChar char="●"/>
            </a:pPr>
            <a:r>
              <a:rPr lang="en-GB" sz="1800" dirty="0" smtClean="0"/>
              <a:t>Videos, quizzes, readings, forums etc</a:t>
            </a:r>
            <a:r>
              <a:rPr lang="en-GB" sz="1800" dirty="0" smtClean="0"/>
              <a:t>. </a:t>
            </a:r>
          </a:p>
          <a:p>
            <a:pPr marL="640080" lvl="1" indent="-381000">
              <a:buFont typeface="Arial"/>
              <a:buChar char="●"/>
            </a:pPr>
            <a:r>
              <a:rPr lang="en-GB" sz="1800" dirty="0" smtClean="0"/>
              <a:t>Distance?</a:t>
            </a:r>
            <a:endParaRPr lang="en-GB" sz="1800" dirty="0" smtClean="0"/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Practise in class, </a:t>
            </a:r>
            <a:r>
              <a:rPr lang="en-GB" sz="2400" dirty="0" smtClean="0"/>
              <a:t>F2F  </a:t>
            </a:r>
            <a:endParaRPr lang="en-GB" sz="2400" dirty="0" smtClean="0"/>
          </a:p>
          <a:p>
            <a:pPr marL="640080" lvl="1" indent="-381000">
              <a:buFont typeface="Arial"/>
              <a:buChar char="●"/>
            </a:pPr>
            <a:r>
              <a:rPr lang="en-GB" sz="1800" dirty="0" smtClean="0"/>
              <a:t>The Zombie app: find route home avoiding </a:t>
            </a:r>
            <a:r>
              <a:rPr lang="en-GB" sz="1800" dirty="0" smtClean="0"/>
              <a:t>zombies</a:t>
            </a:r>
          </a:p>
          <a:p>
            <a:pPr marL="640080" lvl="1" indent="-381000">
              <a:buFont typeface="Arial"/>
              <a:buChar char="●"/>
            </a:pPr>
            <a:r>
              <a:rPr lang="en-GB" sz="1800" dirty="0" smtClean="0"/>
              <a:t>Real time web conference (Adobe Connect)?</a:t>
            </a:r>
            <a:endParaRPr lang="en-GB" sz="1800" dirty="0" smtClean="0"/>
          </a:p>
          <a:p>
            <a:pPr marL="457200" lvl="1" indent="-381000">
              <a:buFont typeface="Arial"/>
              <a:buChar char="●"/>
            </a:pPr>
            <a:r>
              <a:rPr lang="en-GB" dirty="0" smtClean="0"/>
              <a:t>Very positive feedback</a:t>
            </a:r>
          </a:p>
          <a:p>
            <a:pPr marL="640080" lvl="1" indent="-381000">
              <a:buClr>
                <a:srgbClr val="535353"/>
              </a:buClr>
              <a:buFont typeface="Arial"/>
              <a:buChar char="●"/>
            </a:pPr>
            <a:r>
              <a:rPr lang="en-GB" sz="1800" dirty="0" smtClean="0">
                <a:solidFill>
                  <a:srgbClr val="535353"/>
                </a:solidFill>
              </a:rPr>
              <a:t>David Read’s </a:t>
            </a:r>
            <a:r>
              <a:rPr lang="en-GB" sz="1800" dirty="0" smtClean="0">
                <a:solidFill>
                  <a:srgbClr val="535353"/>
                </a:solidFill>
                <a:hlinkClick r:id="rId3"/>
              </a:rPr>
              <a:t>work</a:t>
            </a:r>
            <a:r>
              <a:rPr lang="en-GB" sz="1800" dirty="0" smtClean="0">
                <a:solidFill>
                  <a:srgbClr val="535353"/>
                </a:solidFill>
              </a:rPr>
              <a:t> </a:t>
            </a:r>
            <a:r>
              <a:rPr lang="en-GB" sz="1800" dirty="0" smtClean="0">
                <a:solidFill>
                  <a:srgbClr val="535353"/>
                </a:solidFill>
              </a:rPr>
              <a:t>Simon </a:t>
            </a:r>
            <a:r>
              <a:rPr lang="en-GB" sz="1800" dirty="0" smtClean="0">
                <a:solidFill>
                  <a:srgbClr val="535353"/>
                </a:solidFill>
              </a:rPr>
              <a:t>Lancaster (</a:t>
            </a:r>
            <a:r>
              <a:rPr lang="en-GB" sz="1800" dirty="0" smtClean="0">
                <a:solidFill>
                  <a:srgbClr val="535353"/>
                </a:solidFill>
                <a:hlinkClick r:id="rId4"/>
              </a:rPr>
              <a:t>talk</a:t>
            </a:r>
            <a:r>
              <a:rPr lang="en-GB" sz="1800" dirty="0" smtClean="0">
                <a:solidFill>
                  <a:srgbClr val="535353"/>
                </a:solidFill>
              </a:rPr>
              <a:t>)</a:t>
            </a:r>
            <a:endParaRPr lang="en-GB" sz="1800" dirty="0">
              <a:solidFill>
                <a:srgbClr val="535353"/>
              </a:solidFill>
            </a:endParaRPr>
          </a:p>
          <a:p>
            <a:pPr marL="76200" lvl="1"/>
            <a:endParaRPr lang="en-GB" dirty="0" smtClean="0"/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endParaRPr lang="en-GB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Picture 2" descr="Transfer of inf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20" y="0"/>
            <a:ext cx="2012347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798576"/>
            <a:ext cx="6680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/>
              <a:t>Poster on Flipped Learning via </a:t>
            </a:r>
            <a:r>
              <a:rPr lang="en-US" sz="1000" dirty="0" err="1" smtClean="0"/>
              <a:t>Prezi</a:t>
            </a:r>
            <a:r>
              <a:rPr lang="en-US" sz="1000" dirty="0" smtClean="0"/>
              <a:t> and Video at</a:t>
            </a:r>
          </a:p>
          <a:p>
            <a:pPr algn="r"/>
            <a:r>
              <a:rPr lang="en-US" sz="1000" dirty="0" smtClean="0"/>
              <a:t>http</a:t>
            </a:r>
            <a:r>
              <a:rPr lang="en-US" sz="1000" dirty="0"/>
              <a:t>://</a:t>
            </a:r>
            <a:r>
              <a:rPr lang="en-US" sz="1000" dirty="0" err="1"/>
              <a:t>googleearthdesign.blogspot.co.uk</a:t>
            </a:r>
            <a:r>
              <a:rPr lang="en-US" sz="1000" dirty="0"/>
              <a:t>/2014/07/so-there-is-celebration-going-on-</a:t>
            </a:r>
            <a:r>
              <a:rPr lang="en-US" sz="1000" dirty="0" err="1"/>
              <a:t>in.html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545948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31762" y="331989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Flipped Learning </a:t>
            </a:r>
            <a:r>
              <a:rPr lang="en-GB" dirty="0" smtClean="0"/>
              <a:t>Small Data LA</a:t>
            </a:r>
            <a:endParaRPr lang="en-GB"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6031832" cy="5262949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ALT-C Attention!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Will </a:t>
            </a:r>
            <a:r>
              <a:rPr lang="en-GB" sz="2400" dirty="0" smtClean="0"/>
              <a:t>Students do prep work?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>
                <a:solidFill>
                  <a:srgbClr val="535353"/>
                </a:solidFill>
              </a:rPr>
              <a:t>Set up Google Form for each week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>
                <a:solidFill>
                  <a:srgbClr val="535353"/>
                </a:solidFill>
              </a:rPr>
              <a:t>MCQs or Open answers (1/2 paragraph)</a:t>
            </a:r>
          </a:p>
          <a:p>
            <a:pPr marL="457200" lvl="1" indent="-381000">
              <a:buFont typeface="Arial"/>
              <a:buChar char="●"/>
            </a:pPr>
            <a:r>
              <a:rPr lang="en-GB" sz="1800" dirty="0" smtClean="0">
                <a:solidFill>
                  <a:srgbClr val="535353"/>
                </a:solidFill>
              </a:rPr>
              <a:t>MCQs for videos</a:t>
            </a:r>
          </a:p>
          <a:p>
            <a:pPr marL="457200" lvl="1" indent="-381000">
              <a:buFont typeface="Arial"/>
              <a:buChar char="●"/>
            </a:pPr>
            <a:r>
              <a:rPr lang="en-GB" sz="1800" dirty="0" smtClean="0">
                <a:solidFill>
                  <a:srgbClr val="535353"/>
                </a:solidFill>
              </a:rPr>
              <a:t>At least one open question per reading</a:t>
            </a:r>
          </a:p>
          <a:p>
            <a:pPr marL="457200" lvl="1" indent="-381000">
              <a:buFont typeface="Arial"/>
              <a:buChar char="●"/>
            </a:pPr>
            <a:r>
              <a:rPr lang="en-GB" sz="1800" dirty="0" smtClean="0">
                <a:solidFill>
                  <a:srgbClr val="535353"/>
                </a:solidFill>
              </a:rPr>
              <a:t>‘Any problems you’d like me to address?’ question</a:t>
            </a:r>
          </a:p>
          <a:p>
            <a:pPr marL="457200" indent="-381000">
              <a:buFont typeface="Arial"/>
              <a:buChar char="●"/>
            </a:pPr>
            <a:r>
              <a:rPr lang="en-GB" sz="2400" dirty="0" smtClean="0">
                <a:solidFill>
                  <a:srgbClr val="535353"/>
                </a:solidFill>
              </a:rPr>
              <a:t>Scan read Qs for group problems</a:t>
            </a:r>
          </a:p>
          <a:p>
            <a:pPr marL="457200" indent="-381000">
              <a:buFont typeface="Arial"/>
              <a:buChar char="●"/>
            </a:pPr>
            <a:r>
              <a:rPr lang="en-GB" sz="2400" dirty="0" smtClean="0">
                <a:solidFill>
                  <a:srgbClr val="535353"/>
                </a:solidFill>
              </a:rPr>
              <a:t>Tracked ‘no show’ </a:t>
            </a:r>
            <a:r>
              <a:rPr lang="en-GB" sz="2400" dirty="0" smtClean="0">
                <a:solidFill>
                  <a:srgbClr val="535353"/>
                </a:solidFill>
              </a:rPr>
              <a:t>students</a:t>
            </a:r>
          </a:p>
          <a:p>
            <a:pPr marL="457200" lvl="1" indent="-381000">
              <a:buFont typeface="Arial"/>
              <a:buChar char="●"/>
            </a:pPr>
            <a:r>
              <a:rPr lang="en-GB" sz="1800" dirty="0" smtClean="0">
                <a:solidFill>
                  <a:srgbClr val="535353"/>
                </a:solidFill>
              </a:rPr>
              <a:t>emailed - +</a:t>
            </a:r>
            <a:r>
              <a:rPr lang="en-GB" sz="1800" dirty="0" err="1" smtClean="0">
                <a:solidFill>
                  <a:srgbClr val="535353"/>
                </a:solidFill>
              </a:rPr>
              <a:t>ve</a:t>
            </a:r>
            <a:r>
              <a:rPr lang="en-GB" sz="1800" dirty="0" smtClean="0">
                <a:solidFill>
                  <a:srgbClr val="535353"/>
                </a:solidFill>
              </a:rPr>
              <a:t> response!</a:t>
            </a:r>
            <a:endParaRPr lang="en-GB" sz="1800" dirty="0" smtClean="0">
              <a:solidFill>
                <a:srgbClr val="535353"/>
              </a:solidFill>
            </a:endParaRPr>
          </a:p>
          <a:p>
            <a:pPr marL="457200" indent="-381000">
              <a:buFont typeface="Arial"/>
              <a:buChar char="●"/>
            </a:pPr>
            <a:r>
              <a:rPr lang="en-GB" sz="2400" dirty="0" smtClean="0">
                <a:solidFill>
                  <a:srgbClr val="535353"/>
                </a:solidFill>
              </a:rPr>
              <a:t>80% </a:t>
            </a:r>
            <a:r>
              <a:rPr lang="en-GB" sz="2400" dirty="0" smtClean="0">
                <a:solidFill>
                  <a:srgbClr val="535353"/>
                </a:solidFill>
              </a:rPr>
              <a:t>students up to date weeks 0-3!</a:t>
            </a:r>
            <a:endParaRPr lang="en-GB" sz="2400" dirty="0">
              <a:solidFill>
                <a:srgbClr val="535353"/>
              </a:solidFill>
            </a:endParaRPr>
          </a:p>
          <a:p>
            <a:pPr marL="76200" lvl="1"/>
            <a:endParaRPr lang="en-GB" dirty="0" smtClean="0"/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endParaRPr lang="en-GB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101" y="1267325"/>
            <a:ext cx="2464261" cy="20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76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5452" y="324745"/>
            <a:ext cx="8571348" cy="738633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Small Data Dashboard Dream</a:t>
            </a:r>
            <a:endParaRPr lang="en-GB"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06026" y="1200150"/>
            <a:ext cx="4527071" cy="4431952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Dashboard sketch,</a:t>
            </a:r>
            <a:r>
              <a:rPr lang="en-GB" sz="2400" dirty="0" smtClean="0"/>
              <a:t> tutors</a:t>
            </a:r>
            <a:endParaRPr lang="en-GB" sz="2400" dirty="0" smtClean="0"/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Represents Small Data</a:t>
            </a:r>
            <a:endParaRPr lang="en-GB" sz="2400" dirty="0" smtClean="0"/>
          </a:p>
          <a:p>
            <a:pPr marL="640080" lvl="1" indent="-381000">
              <a:buFont typeface="Arial"/>
              <a:buChar char="●"/>
            </a:pPr>
            <a:r>
              <a:rPr lang="en-GB" sz="1800" dirty="0" smtClean="0"/>
              <a:t>Formative quiz </a:t>
            </a:r>
            <a:r>
              <a:rPr lang="en-GB" sz="1800" dirty="0" smtClean="0"/>
              <a:t>out </a:t>
            </a:r>
            <a:r>
              <a:rPr lang="en-GB" sz="1800" dirty="0" smtClean="0"/>
              <a:t>of class</a:t>
            </a:r>
          </a:p>
          <a:p>
            <a:pPr marL="640080" lvl="1" indent="-381000">
              <a:buFont typeface="Arial"/>
              <a:buChar char="●"/>
            </a:pPr>
            <a:r>
              <a:rPr lang="en-GB" sz="1800" dirty="0" smtClean="0"/>
              <a:t>Criteria of </a:t>
            </a:r>
            <a:r>
              <a:rPr lang="en-GB" sz="1800" dirty="0" smtClean="0"/>
              <a:t>assignments</a:t>
            </a:r>
          </a:p>
          <a:p>
            <a:pPr marL="640080" lvl="1" indent="-381000">
              <a:buFont typeface="Arial"/>
              <a:buChar char="●"/>
            </a:pPr>
            <a:r>
              <a:rPr lang="en-GB" sz="1800" dirty="0" smtClean="0"/>
              <a:t>Other ‘content’ driven</a:t>
            </a:r>
            <a:endParaRPr lang="en-GB" sz="1800" dirty="0" smtClean="0"/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Prediction Project </a:t>
            </a:r>
            <a:r>
              <a:rPr lang="en-GB" sz="2400" dirty="0" smtClean="0"/>
              <a:t>at Open Uni. </a:t>
            </a:r>
            <a:endParaRPr lang="en-GB" sz="2400" dirty="0" smtClean="0"/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No A.I. but highly effective?</a:t>
            </a:r>
            <a:endParaRPr lang="en-GB" sz="2400" dirty="0" smtClean="0"/>
          </a:p>
          <a:p>
            <a:pPr marL="457200" lvl="1" indent="-381000">
              <a:buFont typeface="Arial"/>
              <a:buChar char="●"/>
            </a:pPr>
            <a:r>
              <a:rPr lang="en-GB" sz="1800" dirty="0" smtClean="0"/>
              <a:t>Explore before going complex</a:t>
            </a:r>
            <a:endParaRPr lang="en-GB" sz="1200" dirty="0" smtClean="0"/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endParaRPr lang="en-GB" sz="2400" dirty="0" smtClean="0"/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endParaRPr lang="en-GB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098" y="1274809"/>
            <a:ext cx="4364079" cy="18692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628"/>
            <a:ext cx="9037974" cy="387118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633097" y="2611161"/>
            <a:ext cx="4364079" cy="53289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371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7402" y="324745"/>
            <a:ext cx="8868278" cy="738633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BB Learn Analytics</a:t>
            </a:r>
            <a:endParaRPr lang="en-GB"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72537"/>
            <a:ext cx="4376738" cy="1200298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GB" sz="2400" dirty="0" smtClean="0"/>
              <a:t>Ugh!</a:t>
            </a:r>
            <a:endParaRPr lang="en-GB" sz="2400" dirty="0" smtClean="0"/>
          </a:p>
          <a:p>
            <a:pPr marL="640080" lvl="1" indent="-381000">
              <a:buClr>
                <a:srgbClr val="535353"/>
              </a:buClr>
              <a:buFont typeface="Arial"/>
              <a:buChar char="●"/>
            </a:pPr>
            <a:endParaRPr lang="en-GB" sz="1800" dirty="0">
              <a:solidFill>
                <a:srgbClr val="535353"/>
              </a:solidFill>
            </a:endParaRPr>
          </a:p>
          <a:p>
            <a:pPr marL="640080" lvl="1" indent="-381000">
              <a:buFont typeface="Arial"/>
              <a:buChar char="●"/>
            </a:pPr>
            <a:endParaRPr lang="en-GB" dirty="0" smtClean="0"/>
          </a:p>
        </p:txBody>
      </p:sp>
      <p:pic>
        <p:nvPicPr>
          <p:cNvPr id="2" name="Picture 1" descr="Screen Shot 2014-10-22 at 13.07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49" y="0"/>
            <a:ext cx="460175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87" y="2832967"/>
            <a:ext cx="5016500" cy="21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185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503</Words>
  <Application>Microsoft Macintosh PowerPoint</Application>
  <PresentationFormat>On-screen Show (16:9)</PresentationFormat>
  <Paragraphs>98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Trebuchet MS</vt:lpstr>
      <vt:lpstr>Arial</vt:lpstr>
      <vt:lpstr>khaki</vt:lpstr>
      <vt:lpstr>Small Data Learning Analytics for Distance Learning</vt:lpstr>
      <vt:lpstr>Introduction</vt:lpstr>
      <vt:lpstr>History: 1] Disruptive Innovation</vt:lpstr>
      <vt:lpstr>History: 2] Web Analytics</vt:lpstr>
      <vt:lpstr>History: 3] Learning Analytics </vt:lpstr>
      <vt:lpstr>Flipped Learning: Introduction</vt:lpstr>
      <vt:lpstr>Flipped Learning Small Data LA</vt:lpstr>
      <vt:lpstr>Small Data Dashboard Dream</vt:lpstr>
      <vt:lpstr>BB Learn Analytics</vt:lpstr>
      <vt:lpstr>Open Uni. A4A (Action 4 analytics)</vt:lpstr>
      <vt:lpstr>A4A II Tracking Tool/Content</vt:lpstr>
      <vt:lpstr>Predictive Modelling IET </vt:lpstr>
      <vt:lpstr>Synthesis</vt:lpstr>
      <vt:lpstr>Conclusion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Learning &amp; Guerilla Learning Analytics </dc:title>
  <cp:lastModifiedBy>Richard.Treves</cp:lastModifiedBy>
  <cp:revision>70</cp:revision>
  <dcterms:modified xsi:type="dcterms:W3CDTF">2017-11-15T12:59:26Z</dcterms:modified>
</cp:coreProperties>
</file>