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99" r:id="rId2"/>
    <p:sldId id="312" r:id="rId3"/>
    <p:sldId id="310" r:id="rId4"/>
    <p:sldId id="311" r:id="rId5"/>
    <p:sldId id="305" r:id="rId6"/>
    <p:sldId id="306" r:id="rId7"/>
    <p:sldId id="307" r:id="rId8"/>
    <p:sldId id="309" r:id="rId9"/>
  </p:sldIdLst>
  <p:sldSz cx="10688638" cy="7562850"/>
  <p:notesSz cx="6858000" cy="9144000"/>
  <p:defaultTextStyle>
    <a:defPPr>
      <a:defRPr lang="en-US"/>
    </a:defPPr>
    <a:lvl1pPr algn="l" defTabSz="520700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520700" indent="-63500" algn="l" defTabSz="520700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1041400" indent="-127000" algn="l" defTabSz="520700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563688" indent="-192088" algn="l" defTabSz="520700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2084388" indent="-255588" algn="l" defTabSz="520700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pos="33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9FC9"/>
    <a:srgbClr val="9152A1"/>
    <a:srgbClr val="F7AFA5"/>
    <a:srgbClr val="F16369"/>
    <a:srgbClr val="93D9F3"/>
    <a:srgbClr val="18BAE7"/>
    <a:srgbClr val="91C849"/>
    <a:srgbClr val="C5D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100" d="100"/>
          <a:sy n="100" d="100"/>
        </p:scale>
        <p:origin x="-656" y="-112"/>
      </p:cViewPr>
      <p:guideLst>
        <p:guide orient="horz" pos="2382"/>
        <p:guide pos="33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4AAB732-1F00-40CD-9F1C-17E66D3CF3EC}" type="datetimeFigureOut">
              <a:rPr lang="en-US" altLang="en-US"/>
              <a:pPr>
                <a:defRPr/>
              </a:pPr>
              <a:t>05/07/16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4BAFAF1-18A3-4FE2-8326-D91E621D8D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823662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F1AA218-8DE3-47A8-A516-647482753ABE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445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D8372CE-4B4B-4B38-B54F-586910E37978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9D480B2-14CF-4B51-A47A-426ED1DB512E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F8C23D8-2D7F-4654-993F-262712152D43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83A8B4E-E006-4788-854A-CCC646B49314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2E9499C-31E9-4ED8-85C4-FBD2BBFDFDA1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2EBA6BE-D084-48E2-B03F-DE8BF8D16D38}" type="datetimeFigureOut">
              <a:rPr lang="en-US" altLang="en-US"/>
              <a:pPr>
                <a:defRPr/>
              </a:pPr>
              <a:t>05/07/16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/>
          <a:lstStyle>
            <a:lvl1pPr defTabSz="521437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A3BCE3A-88FF-4694-9450-F21088D309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0096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F4228CD-ABD2-4071-A1E3-AE9356FEB6A9}" type="datetimeFigureOut">
              <a:rPr lang="en-US" altLang="en-US"/>
              <a:pPr>
                <a:defRPr/>
              </a:pPr>
              <a:t>05/07/16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/>
          <a:lstStyle>
            <a:lvl1pPr defTabSz="521437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E3430E8-E84F-4A9B-8891-CD9A9ECAC1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1769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9262" y="302865"/>
            <a:ext cx="2404944" cy="6452932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302865"/>
            <a:ext cx="7036687" cy="6452932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198CC36-19DB-4F07-84DB-FBD8AD28E13D}" type="datetimeFigureOut">
              <a:rPr lang="en-US" altLang="en-US"/>
              <a:pPr>
                <a:defRPr/>
              </a:pPr>
              <a:t>05/07/16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/>
          <a:lstStyle>
            <a:lvl1pPr defTabSz="521437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D58D95C-A94F-492B-A6A1-7A765F651C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5141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D511BA4-BDB8-4833-9AEF-BD3C79D9D84B}" type="datetimeFigureOut">
              <a:rPr lang="en-US" altLang="en-US"/>
              <a:pPr>
                <a:defRPr/>
              </a:pPr>
              <a:t>05/07/16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/>
          <a:lstStyle>
            <a:lvl1pPr defTabSz="521437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3106161-E614-49B2-A9DC-5F31DC9557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0754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</p:spPr>
        <p:txBody>
          <a:bodyPr/>
          <a:lstStyle>
            <a:lvl1pPr algn="l">
              <a:defRPr sz="46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ADB8157-BABA-4DC3-8CCA-7BEB5E867F5D}" type="datetimeFigureOut">
              <a:rPr lang="en-US" altLang="en-US"/>
              <a:pPr>
                <a:defRPr/>
              </a:pPr>
              <a:t>05/07/16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/>
          <a:lstStyle>
            <a:lvl1pPr defTabSz="521437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A771E89-AC4B-41D1-9469-D9DBFC7950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150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2" y="1764666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764666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C1E14BC-54E0-4849-A40F-46BAF21F138B}" type="datetimeFigureOut">
              <a:rPr lang="en-US" altLang="en-US"/>
              <a:pPr>
                <a:defRPr/>
              </a:pPr>
              <a:t>05/07/16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/>
          <a:lstStyle>
            <a:lvl1pPr defTabSz="521437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67B9137-A044-4077-A29F-6D204B94CC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5637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6912D87-9D69-4418-8AC1-9CF79A8F9E40}" type="datetimeFigureOut">
              <a:rPr lang="en-US" altLang="en-US"/>
              <a:pPr>
                <a:defRPr/>
              </a:pPr>
              <a:t>05/07/16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/>
          <a:lstStyle>
            <a:lvl1pPr defTabSz="521437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ECDE0A0-BAFC-4835-81E3-7E1333DE5E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006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73E2549-918E-45D4-B037-2E84F7446FBB}" type="datetimeFigureOut">
              <a:rPr lang="en-US" altLang="en-US"/>
              <a:pPr>
                <a:defRPr/>
              </a:pPr>
              <a:t>05/07/16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/>
          <a:lstStyle>
            <a:lvl1pPr defTabSz="521437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1204508-DBD7-4B6C-85BE-7FB6CEC467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93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AAA0005-8310-4AF5-9759-2E4DAE81708F}" type="datetimeFigureOut">
              <a:rPr lang="en-US" altLang="en-US"/>
              <a:pPr>
                <a:defRPr/>
              </a:pPr>
              <a:t>05/07/16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/>
          <a:lstStyle>
            <a:lvl1pPr defTabSz="521437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1781370-D4AA-4F93-BAB8-41B348EE99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938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D3AC1D6-7BD6-424A-B589-646C5EC2A4DC}" type="datetimeFigureOut">
              <a:rPr lang="en-US" altLang="en-US"/>
              <a:pPr>
                <a:defRPr/>
              </a:pPr>
              <a:t>05/07/16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/>
          <a:lstStyle>
            <a:lvl1pPr defTabSz="521437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B9197D3-FC1B-429D-9D52-390CF1C74F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2967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C078C13-C34C-4A56-B217-A57B15262605}" type="datetimeFigureOut">
              <a:rPr lang="en-US" altLang="en-US"/>
              <a:pPr>
                <a:defRPr/>
              </a:pPr>
              <a:t>05/07/16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/>
          <a:lstStyle>
            <a:lvl1pPr defTabSz="521437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E3D76E5-7F84-4A22-B6DD-35F23F1ED2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5291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73063" y="962025"/>
            <a:ext cx="96202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Slide title in Arial</a:t>
            </a:r>
            <a:br>
              <a:rPr lang="en-GB" altLang="en-US"/>
            </a:br>
            <a:r>
              <a:rPr lang="en-GB" altLang="en-US"/>
              <a:t>Slide subtitle in Arial</a:t>
            </a:r>
            <a:r>
              <a:rPr lang="en-US" altLang="en-US"/>
              <a:t/>
            </a:r>
            <a:br>
              <a:rPr lang="en-US" altLang="en-US"/>
            </a:b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15913" y="2409825"/>
            <a:ext cx="9837737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Text ranged left, one paragraph space between lines of text in black </a:t>
            </a:r>
          </a:p>
          <a:p>
            <a:pPr lvl="0"/>
            <a:endParaRPr lang="en-US" altLang="en-US"/>
          </a:p>
          <a:p>
            <a:pPr lvl="0"/>
            <a:r>
              <a:rPr lang="en-US" altLang="en-US"/>
              <a:t>Text ranged left, one paragraph space between lines of text in black </a:t>
            </a:r>
          </a:p>
          <a:p>
            <a:pPr lvl="0"/>
            <a:endParaRPr lang="en-US" altLang="en-US"/>
          </a:p>
          <a:p>
            <a:pPr lvl="0"/>
            <a:r>
              <a:rPr lang="en-US" altLang="en-US"/>
              <a:t>Text ranged left, one paragraph space between lines of text in black </a:t>
            </a:r>
          </a:p>
          <a:p>
            <a:pPr lvl="0"/>
            <a:endParaRPr lang="en-US" altLang="en-US"/>
          </a:p>
          <a:p>
            <a:pPr lvl="0"/>
            <a:r>
              <a:rPr lang="en-US" altLang="en-US"/>
              <a:t>Text ranged left, one paragraph space between lines of text in black </a:t>
            </a:r>
          </a:p>
          <a:p>
            <a:pPr lvl="0"/>
            <a:endParaRPr lang="en-US" altLang="en-US"/>
          </a:p>
          <a:p>
            <a:pPr lvl="0"/>
            <a:r>
              <a:rPr lang="en-US" altLang="en-US"/>
              <a:t>Text ranged left, one paragraph space between lines of text in black </a:t>
            </a:r>
          </a:p>
          <a:p>
            <a:pPr lvl="0"/>
            <a:endParaRPr lang="en-US" altLang="en-US"/>
          </a:p>
          <a:p>
            <a:pPr lvl="0"/>
            <a:r>
              <a:rPr lang="en-US" altLang="en-US"/>
              <a:t>Text ranged left, one paragraph space between lines of text in black </a:t>
            </a:r>
          </a:p>
          <a:p>
            <a:pPr lvl="0"/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</p:sldLayoutIdLst>
  <p:txStyles>
    <p:titleStyle>
      <a:lvl1pPr algn="l" defTabSz="520700" rtl="0" eaLnBrk="0" fontAlgn="base" hangingPunct="0">
        <a:spcBef>
          <a:spcPts val="100"/>
        </a:spcBef>
        <a:spcAft>
          <a:spcPts val="100"/>
        </a:spcAft>
        <a:defRPr sz="2800" kern="1200">
          <a:solidFill>
            <a:schemeClr val="bg1"/>
          </a:solidFill>
          <a:latin typeface="Arial MT Lt"/>
          <a:ea typeface="MS PGothic" panose="020B0600070205080204" pitchFamily="34" charset="-128"/>
          <a:cs typeface="Arial MT Lt"/>
        </a:defRPr>
      </a:lvl1pPr>
      <a:lvl2pPr algn="l" defTabSz="520700" rtl="0" eaLnBrk="0" fontAlgn="base" hangingPunct="0">
        <a:spcBef>
          <a:spcPts val="100"/>
        </a:spcBef>
        <a:spcAft>
          <a:spcPts val="100"/>
        </a:spcAft>
        <a:defRPr sz="2800">
          <a:solidFill>
            <a:schemeClr val="bg1"/>
          </a:solidFill>
          <a:latin typeface="Arial MT Lt"/>
          <a:ea typeface="MS PGothic" panose="020B0600070205080204" pitchFamily="34" charset="-128"/>
          <a:cs typeface="Arial MT Lt"/>
        </a:defRPr>
      </a:lvl2pPr>
      <a:lvl3pPr algn="l" defTabSz="520700" rtl="0" eaLnBrk="0" fontAlgn="base" hangingPunct="0">
        <a:spcBef>
          <a:spcPts val="100"/>
        </a:spcBef>
        <a:spcAft>
          <a:spcPts val="100"/>
        </a:spcAft>
        <a:defRPr sz="2800">
          <a:solidFill>
            <a:schemeClr val="bg1"/>
          </a:solidFill>
          <a:latin typeface="Arial MT Lt"/>
          <a:ea typeface="MS PGothic" panose="020B0600070205080204" pitchFamily="34" charset="-128"/>
          <a:cs typeface="Arial MT Lt"/>
        </a:defRPr>
      </a:lvl3pPr>
      <a:lvl4pPr algn="l" defTabSz="520700" rtl="0" eaLnBrk="0" fontAlgn="base" hangingPunct="0">
        <a:spcBef>
          <a:spcPts val="100"/>
        </a:spcBef>
        <a:spcAft>
          <a:spcPts val="100"/>
        </a:spcAft>
        <a:defRPr sz="2800">
          <a:solidFill>
            <a:schemeClr val="bg1"/>
          </a:solidFill>
          <a:latin typeface="Arial MT Lt"/>
          <a:ea typeface="MS PGothic" panose="020B0600070205080204" pitchFamily="34" charset="-128"/>
          <a:cs typeface="Arial MT Lt"/>
        </a:defRPr>
      </a:lvl4pPr>
      <a:lvl5pPr algn="l" defTabSz="520700" rtl="0" eaLnBrk="0" fontAlgn="base" hangingPunct="0">
        <a:spcBef>
          <a:spcPts val="100"/>
        </a:spcBef>
        <a:spcAft>
          <a:spcPts val="100"/>
        </a:spcAft>
        <a:defRPr sz="2800">
          <a:solidFill>
            <a:schemeClr val="bg1"/>
          </a:solidFill>
          <a:latin typeface="Arial MT Lt"/>
          <a:ea typeface="MS PGothic" panose="020B0600070205080204" pitchFamily="34" charset="-128"/>
          <a:cs typeface="Arial MT Lt"/>
        </a:defRPr>
      </a:lvl5pPr>
      <a:lvl6pPr marL="457200" algn="l" defTabSz="520700" rtl="0" fontAlgn="base">
        <a:spcBef>
          <a:spcPts val="100"/>
        </a:spcBef>
        <a:spcAft>
          <a:spcPts val="100"/>
        </a:spcAft>
        <a:defRPr sz="2800">
          <a:solidFill>
            <a:schemeClr val="bg1"/>
          </a:solidFill>
          <a:latin typeface="Arial MT Lt"/>
          <a:ea typeface="Arial MT Lt"/>
          <a:cs typeface="Arial MT Lt"/>
        </a:defRPr>
      </a:lvl6pPr>
      <a:lvl7pPr marL="914400" algn="l" defTabSz="520700" rtl="0" fontAlgn="base">
        <a:spcBef>
          <a:spcPts val="100"/>
        </a:spcBef>
        <a:spcAft>
          <a:spcPts val="100"/>
        </a:spcAft>
        <a:defRPr sz="2800">
          <a:solidFill>
            <a:schemeClr val="bg1"/>
          </a:solidFill>
          <a:latin typeface="Arial MT Lt"/>
          <a:ea typeface="Arial MT Lt"/>
          <a:cs typeface="Arial MT Lt"/>
        </a:defRPr>
      </a:lvl7pPr>
      <a:lvl8pPr marL="1371600" algn="l" defTabSz="520700" rtl="0" fontAlgn="base">
        <a:spcBef>
          <a:spcPts val="100"/>
        </a:spcBef>
        <a:spcAft>
          <a:spcPts val="100"/>
        </a:spcAft>
        <a:defRPr sz="2800">
          <a:solidFill>
            <a:schemeClr val="bg1"/>
          </a:solidFill>
          <a:latin typeface="Arial MT Lt"/>
          <a:ea typeface="Arial MT Lt"/>
          <a:cs typeface="Arial MT Lt"/>
        </a:defRPr>
      </a:lvl8pPr>
      <a:lvl9pPr marL="1828800" algn="l" defTabSz="520700" rtl="0" fontAlgn="base">
        <a:spcBef>
          <a:spcPts val="100"/>
        </a:spcBef>
        <a:spcAft>
          <a:spcPts val="100"/>
        </a:spcAft>
        <a:defRPr sz="2800">
          <a:solidFill>
            <a:schemeClr val="bg1"/>
          </a:solidFill>
          <a:latin typeface="Arial MT Lt"/>
          <a:ea typeface="Arial MT Lt"/>
          <a:cs typeface="Arial MT Lt"/>
        </a:defRPr>
      </a:lvl9pPr>
    </p:titleStyle>
    <p:bodyStyle>
      <a:lvl1pPr marL="390525" indent="-390525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 MT Lt"/>
          <a:ea typeface="MS PGothic" panose="020B0600070205080204" pitchFamily="34" charset="-128"/>
          <a:cs typeface="Arial MT Lt"/>
        </a:defRPr>
      </a:lvl1pPr>
      <a:lvl2pPr marL="846138" indent="-325438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Arial MT Lt"/>
          <a:cs typeface="Arial MT Lt"/>
        </a:defRPr>
      </a:lvl2pPr>
      <a:lvl3pPr marL="13033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Arial MT Lt"/>
          <a:cs typeface="Arial MT Lt"/>
        </a:defRPr>
      </a:lvl3pPr>
      <a:lvl4pPr marL="18240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Arial MT Lt"/>
          <a:cs typeface="Arial MT Lt"/>
        </a:defRPr>
      </a:lvl4pPr>
      <a:lvl5pPr marL="2346325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Arial MT Lt"/>
          <a:cs typeface="Arial MT Lt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partner-content/brookings-institution/introduction-to-healthcare/v/introduction-to-health-care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ix.office.com/en-us/Home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erts365-my.sharepoint.com/personal/rt15abf_herts_ac_uk/_layouts/15/WopiFrame.aspx?sourcedoc=%7BD1FDACA3-5FB1-4D8B-9F64-502E7803456B%7D&amp;file=Julias%20Learning%20package%202016.pptx&amp;action=default" TargetMode="Externa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9-72-dp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73050"/>
            <a:ext cx="10180637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2413" y="4816475"/>
            <a:ext cx="10180637" cy="2470150"/>
          </a:xfrm>
          <a:prstGeom prst="rect">
            <a:avLst/>
          </a:prstGeom>
          <a:solidFill>
            <a:srgbClr val="18BA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91C849"/>
              </a:solidFill>
            </a:endParaRPr>
          </a:p>
        </p:txBody>
      </p:sp>
      <p:pic>
        <p:nvPicPr>
          <p:cNvPr id="1434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438" y="6619875"/>
            <a:ext cx="1352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8" descr="UniAwards2015_EmailButton_Winner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6619875"/>
            <a:ext cx="97472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36550" y="5000625"/>
            <a:ext cx="9759950" cy="1619250"/>
          </a:xfrm>
          <a:prstGeom prst="rect">
            <a:avLst/>
          </a:prstGeom>
        </p:spPr>
        <p:txBody>
          <a:bodyPr lIns="104287" tIns="52144" rIns="104287" bIns="52144"/>
          <a:lstStyle/>
          <a:p>
            <a:pPr defTabSz="521437" eaLnBrk="1" fontAlgn="auto" hangingPunct="1">
              <a:spcBef>
                <a:spcPts val="100"/>
              </a:spcBef>
              <a:spcAft>
                <a:spcPts val="100"/>
              </a:spcAft>
              <a:defRPr/>
            </a:pPr>
            <a:r>
              <a:rPr lang="en-GB" sz="2600" dirty="0">
                <a:solidFill>
                  <a:schemeClr val="bg1"/>
                </a:solidFill>
                <a:latin typeface="Arial MT Lt"/>
                <a:ea typeface="+mj-ea"/>
                <a:cs typeface="Arial MT Lt"/>
              </a:rPr>
              <a:t>Office Mix Introduction – What is a screencast?</a:t>
            </a:r>
            <a:br>
              <a:rPr lang="en-GB" sz="2600" dirty="0">
                <a:solidFill>
                  <a:schemeClr val="bg1"/>
                </a:solidFill>
                <a:latin typeface="Arial MT Lt"/>
                <a:ea typeface="+mj-ea"/>
                <a:cs typeface="Arial MT Lt"/>
              </a:rPr>
            </a:br>
            <a:r>
              <a:rPr lang="en-GB" sz="2600" dirty="0">
                <a:latin typeface="Arial MT Lt"/>
                <a:ea typeface="+mj-ea"/>
                <a:cs typeface="Arial MT Lt"/>
              </a:rPr>
              <a:t>Richard Treves, Educational Technologist</a:t>
            </a:r>
          </a:p>
          <a:p>
            <a:pPr defTabSz="521437" eaLnBrk="1" fontAlgn="auto" hangingPunct="1">
              <a:spcBef>
                <a:spcPts val="100"/>
              </a:spcBef>
              <a:spcAft>
                <a:spcPts val="100"/>
              </a:spcAft>
              <a:defRPr/>
            </a:pPr>
            <a:r>
              <a:rPr lang="en-US" sz="2600" i="1" dirty="0">
                <a:latin typeface="Arial MT Lt"/>
                <a:ea typeface="+mj-ea"/>
                <a:cs typeface="Arial MT Lt"/>
              </a:rPr>
              <a:t>@</a:t>
            </a:r>
            <a:r>
              <a:rPr lang="en-US" sz="2600" i="1" dirty="0" err="1">
                <a:latin typeface="Arial MT Lt"/>
                <a:ea typeface="+mj-ea"/>
                <a:cs typeface="Arial MT Lt"/>
              </a:rPr>
              <a:t>Trevesy</a:t>
            </a:r>
            <a:endParaRPr lang="en-US" sz="2600" i="1" dirty="0">
              <a:latin typeface="Arial MT Lt"/>
              <a:ea typeface="+mj-ea"/>
              <a:cs typeface="Arial MT Lt"/>
            </a:endParaRPr>
          </a:p>
          <a:p>
            <a:pPr defTabSz="521437" eaLnBrk="1" fontAlgn="auto" hangingPunct="1">
              <a:spcBef>
                <a:spcPts val="100"/>
              </a:spcBef>
              <a:spcAft>
                <a:spcPts val="100"/>
              </a:spcAft>
              <a:defRPr/>
            </a:pPr>
            <a:r>
              <a:rPr lang="en-US" sz="2600" i="1" dirty="0">
                <a:latin typeface="Arial MT Lt"/>
                <a:ea typeface="+mj-ea"/>
                <a:cs typeface="Arial MT Lt"/>
              </a:rPr>
              <a:t>www.RichardTreves.com</a:t>
            </a:r>
            <a:r>
              <a:rPr lang="en-US" sz="2600" dirty="0">
                <a:solidFill>
                  <a:srgbClr val="C5DF9F"/>
                </a:solidFill>
                <a:latin typeface="Arial MT Lt"/>
                <a:ea typeface="+mj-ea"/>
                <a:cs typeface="Arial MT Lt"/>
              </a:rPr>
              <a:t/>
            </a:r>
            <a:br>
              <a:rPr lang="en-US" sz="2600" dirty="0">
                <a:solidFill>
                  <a:srgbClr val="C5DF9F"/>
                </a:solidFill>
                <a:latin typeface="Arial MT Lt"/>
                <a:ea typeface="+mj-ea"/>
                <a:cs typeface="Arial MT Lt"/>
              </a:rPr>
            </a:br>
            <a:endParaRPr lang="en-US" sz="2600" dirty="0">
              <a:solidFill>
                <a:schemeClr val="bg1"/>
              </a:solidFill>
              <a:latin typeface="Arial MT Lt"/>
              <a:ea typeface="+mj-ea"/>
              <a:cs typeface="Arial MT Lt"/>
            </a:endParaRPr>
          </a:p>
        </p:txBody>
      </p:sp>
      <p:pic>
        <p:nvPicPr>
          <p:cNvPr id="14343" name="Picture 9" descr="UH_LOGO_BLACK_P_PRO.BLACK_CMYK_1115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" r="2"/>
          <a:stretch>
            <a:fillRect/>
          </a:stretch>
        </p:blipFill>
        <p:spPr bwMode="auto">
          <a:xfrm>
            <a:off x="376238" y="468313"/>
            <a:ext cx="26924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54"/>
    </mc:Choice>
    <mc:Fallback xmlns="">
      <p:transition spd="slow" advTm="1695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2413" y="273050"/>
            <a:ext cx="10134600" cy="1641475"/>
          </a:xfrm>
          <a:prstGeom prst="rect">
            <a:avLst/>
          </a:prstGeom>
          <a:solidFill>
            <a:srgbClr val="18BA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91C84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728663"/>
            <a:ext cx="9620250" cy="955675"/>
          </a:xfrm>
        </p:spPr>
        <p:txBody>
          <a:bodyPr rtlCol="0">
            <a:normAutofit/>
          </a:bodyPr>
          <a:lstStyle/>
          <a:p>
            <a:pPr defTabSz="521437" eaLnBrk="1" fontAlgn="auto" hangingPunct="1">
              <a:defRPr/>
            </a:pPr>
            <a:r>
              <a:rPr lang="en-GB" sz="4400" dirty="0">
                <a:ea typeface="+mj-ea"/>
              </a:rPr>
              <a:t>Introduction</a:t>
            </a:r>
            <a:endParaRPr lang="en-US" dirty="0">
              <a:ea typeface="+mj-ea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15913" y="2409825"/>
            <a:ext cx="9564687" cy="11557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2800" dirty="0">
              <a:latin typeface="Arial MT Lt" charset="0"/>
            </a:endParaRPr>
          </a:p>
          <a:p>
            <a:pPr eaLnBrk="1" hangingPunct="1">
              <a:defRPr/>
            </a:pPr>
            <a:r>
              <a:rPr lang="en-US" altLang="en-US" sz="2800" dirty="0">
                <a:latin typeface="Arial MT Lt" charset="0"/>
              </a:rPr>
              <a:t>What is a screencast?</a:t>
            </a:r>
          </a:p>
          <a:p>
            <a:pPr eaLnBrk="1" hangingPunct="1">
              <a:defRPr/>
            </a:pPr>
            <a:r>
              <a:rPr lang="en-US" altLang="en-US" sz="2800" dirty="0">
                <a:latin typeface="Arial MT Lt" charset="0"/>
              </a:rPr>
              <a:t>Tutors recording a screencast </a:t>
            </a:r>
          </a:p>
          <a:p>
            <a:pPr eaLnBrk="1" hangingPunct="1">
              <a:defRPr/>
            </a:pPr>
            <a:r>
              <a:rPr lang="en-US" altLang="en-US" sz="2800" dirty="0">
                <a:latin typeface="Arial MT Lt" charset="0"/>
              </a:rPr>
              <a:t>Flipped Learning</a:t>
            </a:r>
          </a:p>
          <a:p>
            <a:pPr eaLnBrk="1" hangingPunct="1">
              <a:defRPr/>
            </a:pPr>
            <a:r>
              <a:rPr lang="en-US" altLang="en-US" sz="2800" dirty="0">
                <a:latin typeface="Arial MT Lt" charset="0"/>
              </a:rPr>
              <a:t>Other uses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1800" dirty="0">
              <a:latin typeface="Arial MT Lt" charset="0"/>
            </a:endParaRPr>
          </a:p>
          <a:p>
            <a:pPr eaLnBrk="1" hangingPunct="1">
              <a:defRPr/>
            </a:pPr>
            <a:endParaRPr lang="en-US" altLang="en-US" sz="1800" dirty="0">
              <a:latin typeface="Arial MT 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722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2413" y="273050"/>
            <a:ext cx="10134600" cy="1641475"/>
          </a:xfrm>
          <a:prstGeom prst="rect">
            <a:avLst/>
          </a:prstGeom>
          <a:solidFill>
            <a:srgbClr val="18BA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91C84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728663"/>
            <a:ext cx="9620250" cy="955675"/>
          </a:xfrm>
        </p:spPr>
        <p:txBody>
          <a:bodyPr rtlCol="0">
            <a:normAutofit fontScale="90000"/>
          </a:bodyPr>
          <a:lstStyle/>
          <a:p>
            <a:pPr defTabSz="521437" eaLnBrk="1" fontAlgn="auto" hangingPunct="1">
              <a:defRPr/>
            </a:pPr>
            <a:r>
              <a:rPr lang="en-GB" sz="4400" dirty="0">
                <a:ea typeface="+mj-ea"/>
              </a:rPr>
              <a:t>What is a Screencast?</a:t>
            </a:r>
            <a:r>
              <a:rPr lang="en-GB" dirty="0">
                <a:ea typeface="+mj-ea"/>
              </a:rPr>
              <a:t/>
            </a:r>
            <a:br>
              <a:rPr lang="en-GB" dirty="0">
                <a:ea typeface="+mj-ea"/>
              </a:rPr>
            </a:br>
            <a:r>
              <a:rPr lang="en-US" dirty="0">
                <a:solidFill>
                  <a:srgbClr val="C5DF9F"/>
                </a:solidFill>
                <a:ea typeface="+mj-ea"/>
              </a:rPr>
              <a:t/>
            </a:r>
            <a:br>
              <a:rPr lang="en-US" dirty="0">
                <a:solidFill>
                  <a:srgbClr val="C5DF9F"/>
                </a:solidFill>
                <a:ea typeface="+mj-ea"/>
              </a:rPr>
            </a:br>
            <a:endParaRPr lang="en-US" dirty="0">
              <a:ea typeface="+mj-ea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15913" y="2409825"/>
            <a:ext cx="9564687" cy="11557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>
                <a:latin typeface="Arial MT Lt" charset="0"/>
              </a:rPr>
              <a:t>Recording of the screen with audio</a:t>
            </a:r>
          </a:p>
          <a:p>
            <a:pPr lvl="1" eaLnBrk="1" hangingPunct="1">
              <a:defRPr/>
            </a:pPr>
            <a:r>
              <a:rPr lang="en-US" altLang="en-US" sz="2800" dirty="0">
                <a:latin typeface="Arial MT Lt" charset="0"/>
              </a:rPr>
              <a:t>No talking head, no ‘natural’ video</a:t>
            </a:r>
          </a:p>
          <a:p>
            <a:pPr lvl="1" eaLnBrk="1" hangingPunct="1">
              <a:defRPr/>
            </a:pPr>
            <a:r>
              <a:rPr lang="en-US" altLang="en-US" sz="2800" dirty="0">
                <a:latin typeface="Arial MT Lt" charset="0"/>
              </a:rPr>
              <a:t>Mayer and Moreno (2003)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1800" dirty="0">
              <a:latin typeface="Arial MT Lt" charset="0"/>
            </a:endParaRPr>
          </a:p>
          <a:p>
            <a:pPr eaLnBrk="1" hangingPunct="1">
              <a:defRPr/>
            </a:pPr>
            <a:endParaRPr lang="en-US" altLang="en-US" sz="1800" dirty="0">
              <a:latin typeface="Arial MT L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1950" y="7313613"/>
            <a:ext cx="1007110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Mayer, Richard E., and Roxana Moreno. "Animation as an aid to multimedia learning." </a:t>
            </a:r>
            <a:r>
              <a:rPr lang="en-GB" sz="1000" i="1" dirty="0">
                <a:solidFill>
                  <a:schemeClr val="bg1">
                    <a:lumMod val="75000"/>
                  </a:schemeClr>
                </a:solidFill>
              </a:rPr>
              <a:t>Educational psychology review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 14.1 (2002): 87-99. </a:t>
            </a:r>
          </a:p>
        </p:txBody>
      </p:sp>
      <p:pic>
        <p:nvPicPr>
          <p:cNvPr id="8" name="Picture 7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6007" y="4285481"/>
            <a:ext cx="5040560" cy="2823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2413" y="273050"/>
            <a:ext cx="10134600" cy="1641475"/>
          </a:xfrm>
          <a:prstGeom prst="rect">
            <a:avLst/>
          </a:prstGeom>
          <a:solidFill>
            <a:srgbClr val="18BA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91C84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728663"/>
            <a:ext cx="9620250" cy="955675"/>
          </a:xfrm>
        </p:spPr>
        <p:txBody>
          <a:bodyPr rtlCol="0">
            <a:normAutofit fontScale="90000"/>
          </a:bodyPr>
          <a:lstStyle/>
          <a:p>
            <a:pPr defTabSz="521437" eaLnBrk="1" fontAlgn="auto" hangingPunct="1">
              <a:defRPr/>
            </a:pPr>
            <a:r>
              <a:rPr lang="en-GB" sz="4400" dirty="0">
                <a:ea typeface="+mj-ea"/>
              </a:rPr>
              <a:t>Animated Slide and Mind Map</a:t>
            </a:r>
            <a:r>
              <a:rPr lang="en-GB" dirty="0">
                <a:ea typeface="+mj-ea"/>
              </a:rPr>
              <a:t/>
            </a:r>
            <a:br>
              <a:rPr lang="en-GB" dirty="0">
                <a:ea typeface="+mj-ea"/>
              </a:rPr>
            </a:br>
            <a:r>
              <a:rPr lang="en-US" dirty="0">
                <a:solidFill>
                  <a:srgbClr val="C5DF9F"/>
                </a:solidFill>
                <a:ea typeface="+mj-ea"/>
              </a:rPr>
              <a:t/>
            </a:r>
            <a:br>
              <a:rPr lang="en-US" dirty="0">
                <a:solidFill>
                  <a:srgbClr val="C5DF9F"/>
                </a:solidFill>
                <a:ea typeface="+mj-ea"/>
              </a:rPr>
            </a:br>
            <a:endParaRPr lang="en-US" dirty="0">
              <a:ea typeface="+mj-ea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15913" y="2409825"/>
            <a:ext cx="6972300" cy="497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>
                <a:latin typeface="Arial MT Lt" charset="0"/>
              </a:rPr>
              <a:t>Office MIX add on to PowerPoint</a:t>
            </a:r>
          </a:p>
          <a:p>
            <a:pPr eaLnBrk="1" hangingPunct="1">
              <a:defRPr/>
            </a:pPr>
            <a:r>
              <a:rPr lang="en-US" altLang="en-US" sz="2800" dirty="0">
                <a:latin typeface="Arial MT Lt" charset="0"/>
              </a:rPr>
              <a:t>Functions:</a:t>
            </a:r>
          </a:p>
          <a:p>
            <a:pPr lvl="1" eaLnBrk="1" hangingPunct="1">
              <a:defRPr/>
            </a:pPr>
            <a:r>
              <a:rPr lang="en-US" altLang="en-US" sz="2800" dirty="0">
                <a:latin typeface="Arial MT Lt" charset="0"/>
              </a:rPr>
              <a:t>Record PowerPoint (including inking)</a:t>
            </a:r>
          </a:p>
          <a:p>
            <a:pPr lvl="1" eaLnBrk="1" hangingPunct="1">
              <a:defRPr/>
            </a:pPr>
            <a:r>
              <a:rPr lang="en-US" altLang="en-US" sz="2800" dirty="0">
                <a:latin typeface="Arial MT Lt" charset="0"/>
              </a:rPr>
              <a:t>Record screen (e.g. explain online questionnaire)</a:t>
            </a:r>
          </a:p>
          <a:p>
            <a:pPr lvl="1" eaLnBrk="1" hangingPunct="1">
              <a:defRPr/>
            </a:pPr>
            <a:r>
              <a:rPr lang="en-US" altLang="en-US" sz="2800" dirty="0">
                <a:latin typeface="Arial MT Lt" charset="0"/>
              </a:rPr>
              <a:t>Add self assessment question</a:t>
            </a:r>
          </a:p>
          <a:p>
            <a:pPr eaLnBrk="1" hangingPunct="1">
              <a:defRPr/>
            </a:pPr>
            <a:r>
              <a:rPr lang="en-US" altLang="en-US" sz="2800" dirty="0">
                <a:latin typeface="Arial MT Lt" charset="0"/>
              </a:rPr>
              <a:t>No timeline to use = Good Usability</a:t>
            </a:r>
          </a:p>
          <a:p>
            <a:pPr eaLnBrk="1" hangingPunct="1">
              <a:defRPr/>
            </a:pPr>
            <a:r>
              <a:rPr lang="en-US" altLang="en-US" sz="2800" dirty="0">
                <a:latin typeface="Arial MT Lt" charset="0"/>
              </a:rPr>
              <a:t>Tutors/students already using PPT</a:t>
            </a:r>
          </a:p>
          <a:p>
            <a:pPr eaLnBrk="1" hangingPunct="1">
              <a:defRPr/>
            </a:pPr>
            <a:endParaRPr lang="en-US" altLang="en-US" sz="2800" dirty="0">
              <a:latin typeface="Arial MT Lt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1800" dirty="0">
              <a:latin typeface="Arial MT Lt" charset="0"/>
            </a:endParaRPr>
          </a:p>
          <a:p>
            <a:pPr eaLnBrk="1" hangingPunct="1">
              <a:defRPr/>
            </a:pPr>
            <a:endParaRPr lang="en-US" altLang="en-US" sz="1800" dirty="0">
              <a:latin typeface="Arial MT Lt" charset="0"/>
            </a:endParaRPr>
          </a:p>
        </p:txBody>
      </p:sp>
      <p:pic>
        <p:nvPicPr>
          <p:cNvPr id="27653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363" y="2557463"/>
            <a:ext cx="27813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279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2413" y="273050"/>
            <a:ext cx="10134600" cy="1641475"/>
          </a:xfrm>
          <a:prstGeom prst="rect">
            <a:avLst/>
          </a:prstGeom>
          <a:solidFill>
            <a:srgbClr val="18BA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91C84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728663"/>
            <a:ext cx="9620250" cy="955675"/>
          </a:xfrm>
        </p:spPr>
        <p:txBody>
          <a:bodyPr rtlCol="0">
            <a:normAutofit fontScale="90000"/>
          </a:bodyPr>
          <a:lstStyle/>
          <a:p>
            <a:pPr defTabSz="521437" eaLnBrk="1" fontAlgn="auto" hangingPunct="1">
              <a:defRPr/>
            </a:pPr>
            <a:r>
              <a:rPr lang="en-GB" sz="4400" dirty="0">
                <a:ea typeface="+mj-ea"/>
              </a:rPr>
              <a:t>Case Study 1:  Tutors flipping learning</a:t>
            </a:r>
            <a:r>
              <a:rPr lang="en-GB" dirty="0">
                <a:ea typeface="+mj-ea"/>
              </a:rPr>
              <a:t/>
            </a:r>
            <a:br>
              <a:rPr lang="en-GB" dirty="0">
                <a:ea typeface="+mj-ea"/>
              </a:rPr>
            </a:br>
            <a:r>
              <a:rPr lang="en-US" dirty="0">
                <a:solidFill>
                  <a:srgbClr val="C5DF9F"/>
                </a:solidFill>
                <a:ea typeface="+mj-ea"/>
              </a:rPr>
              <a:t/>
            </a:r>
            <a:br>
              <a:rPr lang="en-US" dirty="0">
                <a:solidFill>
                  <a:srgbClr val="C5DF9F"/>
                </a:solidFill>
                <a:ea typeface="+mj-ea"/>
              </a:rPr>
            </a:br>
            <a:endParaRPr lang="en-US" dirty="0">
              <a:ea typeface="+mj-ea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15913" y="2409825"/>
            <a:ext cx="6108700" cy="4673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>
                <a:latin typeface="Arial MT Lt" charset="0"/>
              </a:rPr>
              <a:t>Create online lectures</a:t>
            </a:r>
          </a:p>
          <a:p>
            <a:pPr eaLnBrk="1" hangingPunct="1">
              <a:defRPr/>
            </a:pPr>
            <a:r>
              <a:rPr lang="en-US" altLang="en-US" sz="2800" dirty="0">
                <a:latin typeface="Arial MT Lt" charset="0"/>
              </a:rPr>
              <a:t>Students get ‘theory’ out of class</a:t>
            </a:r>
          </a:p>
          <a:p>
            <a:pPr eaLnBrk="1" hangingPunct="1">
              <a:defRPr/>
            </a:pPr>
            <a:r>
              <a:rPr lang="en-US" altLang="en-US" sz="2800" dirty="0" err="1">
                <a:latin typeface="Arial MT Lt" charset="0"/>
              </a:rPr>
              <a:t>Practise</a:t>
            </a:r>
            <a:r>
              <a:rPr lang="en-US" altLang="en-US" sz="2800" dirty="0">
                <a:latin typeface="Arial MT Lt" charset="0"/>
              </a:rPr>
              <a:t> in class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2800" dirty="0">
              <a:latin typeface="Arial MT Lt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1800" dirty="0">
              <a:latin typeface="Arial MT Lt" charset="0"/>
            </a:endParaRPr>
          </a:p>
          <a:p>
            <a:pPr eaLnBrk="1" hangingPunct="1">
              <a:defRPr/>
            </a:pPr>
            <a:endParaRPr lang="en-US" altLang="en-US" sz="1800" dirty="0">
              <a:latin typeface="Arial MT Lt" charset="0"/>
            </a:endParaRPr>
          </a:p>
        </p:txBody>
      </p:sp>
      <p:pic>
        <p:nvPicPr>
          <p:cNvPr id="35845" name="Picture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2409825"/>
            <a:ext cx="3614738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2413" y="273050"/>
            <a:ext cx="10134600" cy="1641475"/>
          </a:xfrm>
          <a:prstGeom prst="rect">
            <a:avLst/>
          </a:prstGeom>
          <a:solidFill>
            <a:srgbClr val="18BA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91C84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728663"/>
            <a:ext cx="9620250" cy="955675"/>
          </a:xfrm>
        </p:spPr>
        <p:txBody>
          <a:bodyPr rtlCol="0">
            <a:normAutofit fontScale="90000"/>
          </a:bodyPr>
          <a:lstStyle/>
          <a:p>
            <a:pPr defTabSz="521437" eaLnBrk="1" fontAlgn="auto" hangingPunct="1">
              <a:defRPr/>
            </a:pPr>
            <a:r>
              <a:rPr lang="en-GB" sz="4400" dirty="0">
                <a:ea typeface="+mj-ea"/>
              </a:rPr>
              <a:t>Other suggested uses</a:t>
            </a:r>
            <a:r>
              <a:rPr lang="en-GB" dirty="0">
                <a:ea typeface="+mj-ea"/>
              </a:rPr>
              <a:t/>
            </a:r>
            <a:br>
              <a:rPr lang="en-GB" dirty="0">
                <a:ea typeface="+mj-ea"/>
              </a:rPr>
            </a:br>
            <a:r>
              <a:rPr lang="en-US" dirty="0">
                <a:solidFill>
                  <a:srgbClr val="C5DF9F"/>
                </a:solidFill>
                <a:ea typeface="+mj-ea"/>
              </a:rPr>
              <a:t/>
            </a:r>
            <a:br>
              <a:rPr lang="en-US" dirty="0">
                <a:solidFill>
                  <a:srgbClr val="C5DF9F"/>
                </a:solidFill>
                <a:ea typeface="+mj-ea"/>
              </a:rPr>
            </a:br>
            <a:endParaRPr lang="en-US" dirty="0">
              <a:ea typeface="+mj-ea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15913" y="2409825"/>
            <a:ext cx="6108700" cy="4673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>
                <a:latin typeface="Arial MT Lt" charset="0"/>
              </a:rPr>
              <a:t>Screencast of marking feedback</a:t>
            </a:r>
          </a:p>
          <a:p>
            <a:pPr lvl="1" eaLnBrk="1" hangingPunct="1">
              <a:defRPr/>
            </a:pPr>
            <a:r>
              <a:rPr lang="en-US" altLang="en-US" sz="2800" dirty="0">
                <a:latin typeface="Arial MT Lt" charset="0"/>
              </a:rPr>
              <a:t>Warmth, detail</a:t>
            </a:r>
          </a:p>
          <a:p>
            <a:pPr eaLnBrk="1" hangingPunct="1">
              <a:defRPr/>
            </a:pPr>
            <a:r>
              <a:rPr lang="en-US" altLang="en-US" sz="2800" dirty="0">
                <a:latin typeface="Arial MT Lt" charset="0"/>
              </a:rPr>
              <a:t>Reuse slides in other lectures</a:t>
            </a:r>
          </a:p>
          <a:p>
            <a:pPr eaLnBrk="1" hangingPunct="1">
              <a:defRPr/>
            </a:pPr>
            <a:r>
              <a:rPr lang="en-US" altLang="en-US" sz="2800" dirty="0">
                <a:latin typeface="Arial MT Lt" charset="0"/>
              </a:rPr>
              <a:t>Record a talk version of a poster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2800" dirty="0">
              <a:latin typeface="Arial MT Lt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1800" dirty="0">
              <a:latin typeface="Arial MT Lt" charset="0"/>
            </a:endParaRPr>
          </a:p>
          <a:p>
            <a:pPr eaLnBrk="1" hangingPunct="1">
              <a:defRPr/>
            </a:pPr>
            <a:endParaRPr lang="en-US" altLang="en-US" sz="1800" dirty="0">
              <a:latin typeface="Arial MT Lt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2413" y="273050"/>
            <a:ext cx="10134600" cy="1641475"/>
          </a:xfrm>
          <a:prstGeom prst="rect">
            <a:avLst/>
          </a:prstGeom>
          <a:solidFill>
            <a:srgbClr val="18BA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91C84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728663"/>
            <a:ext cx="9620250" cy="955675"/>
          </a:xfrm>
        </p:spPr>
        <p:txBody>
          <a:bodyPr rtlCol="0">
            <a:normAutofit fontScale="90000"/>
          </a:bodyPr>
          <a:lstStyle/>
          <a:p>
            <a:pPr defTabSz="521437" eaLnBrk="1" fontAlgn="auto" hangingPunct="1">
              <a:defRPr/>
            </a:pPr>
            <a:r>
              <a:rPr lang="en-GB" sz="4400" dirty="0">
                <a:ea typeface="+mj-ea"/>
              </a:rPr>
              <a:t>Conclusion</a:t>
            </a:r>
            <a:r>
              <a:rPr lang="en-US" dirty="0">
                <a:solidFill>
                  <a:srgbClr val="C5DF9F"/>
                </a:solidFill>
                <a:ea typeface="+mj-ea"/>
              </a:rPr>
              <a:t/>
            </a:r>
            <a:br>
              <a:rPr lang="en-US" dirty="0">
                <a:solidFill>
                  <a:srgbClr val="C5DF9F"/>
                </a:solidFill>
                <a:ea typeface="+mj-ea"/>
              </a:rPr>
            </a:br>
            <a:endParaRPr lang="en-US" dirty="0">
              <a:ea typeface="+mj-ea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233613" y="2409825"/>
            <a:ext cx="5905500" cy="4673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>
                <a:latin typeface="Arial MT Lt" charset="0"/>
              </a:rPr>
              <a:t>Technical barriers to recording screencasts gone</a:t>
            </a:r>
          </a:p>
          <a:p>
            <a:pPr eaLnBrk="1" hangingPunct="1">
              <a:defRPr/>
            </a:pPr>
            <a:r>
              <a:rPr lang="en-US" altLang="en-US" sz="2800" dirty="0">
                <a:latin typeface="Arial MT Lt" charset="0"/>
              </a:rPr>
              <a:t>Screencasts useful digital capability for tutors</a:t>
            </a:r>
          </a:p>
          <a:p>
            <a:pPr eaLnBrk="1" hangingPunct="1">
              <a:defRPr/>
            </a:pPr>
            <a:r>
              <a:rPr lang="en-US" altLang="en-US" sz="2800" dirty="0">
                <a:latin typeface="Arial MT Lt" charset="0"/>
              </a:rPr>
              <a:t>My </a:t>
            </a:r>
            <a:r>
              <a:rPr lang="en-US" altLang="en-US" sz="2800" dirty="0" err="1">
                <a:latin typeface="Arial MT Lt" charset="0"/>
              </a:rPr>
              <a:t>favourite</a:t>
            </a:r>
            <a:r>
              <a:rPr lang="en-US" altLang="en-US" sz="2800" dirty="0">
                <a:latin typeface="Arial MT Lt" charset="0"/>
              </a:rPr>
              <a:t> opportunity:</a:t>
            </a:r>
          </a:p>
          <a:p>
            <a:pPr lvl="1" eaLnBrk="1" hangingPunct="1">
              <a:defRPr/>
            </a:pPr>
            <a:r>
              <a:rPr lang="en-US" altLang="en-US" sz="2800" dirty="0">
                <a:latin typeface="Arial MT Lt" charset="0"/>
              </a:rPr>
              <a:t>Flipped learning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2800" dirty="0">
              <a:latin typeface="Arial MT Lt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1800" dirty="0">
              <a:latin typeface="Arial MT Lt" charset="0"/>
            </a:endParaRPr>
          </a:p>
          <a:p>
            <a:pPr eaLnBrk="1" hangingPunct="1">
              <a:defRPr/>
            </a:pPr>
            <a:endParaRPr lang="en-US" altLang="en-US" sz="1800" dirty="0">
              <a:latin typeface="Arial MT Lt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2413" y="4816475"/>
            <a:ext cx="10180637" cy="2470150"/>
          </a:xfrm>
          <a:prstGeom prst="rect">
            <a:avLst/>
          </a:prstGeom>
          <a:solidFill>
            <a:srgbClr val="18BA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91C849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36550" y="5000625"/>
            <a:ext cx="9759950" cy="1619250"/>
          </a:xfrm>
          <a:prstGeom prst="rect">
            <a:avLst/>
          </a:prstGeom>
        </p:spPr>
        <p:txBody>
          <a:bodyPr lIns="104287" tIns="52144" rIns="104287" bIns="52144"/>
          <a:lstStyle/>
          <a:p>
            <a:pPr defTabSz="521437" eaLnBrk="1" fontAlgn="auto" hangingPunct="1">
              <a:spcBef>
                <a:spcPts val="100"/>
              </a:spcBef>
              <a:spcAft>
                <a:spcPts val="100"/>
              </a:spcAft>
              <a:defRPr/>
            </a:pPr>
            <a:r>
              <a:rPr lang="en-GB" sz="2600" dirty="0">
                <a:solidFill>
                  <a:schemeClr val="bg1"/>
                </a:solidFill>
                <a:latin typeface="Arial MT Lt"/>
                <a:ea typeface="+mj-ea"/>
                <a:cs typeface="Arial MT Lt"/>
              </a:rPr>
              <a:t>Students and Tutors Creating Screencasts</a:t>
            </a:r>
            <a:br>
              <a:rPr lang="en-GB" sz="2600" dirty="0">
                <a:solidFill>
                  <a:schemeClr val="bg1"/>
                </a:solidFill>
                <a:latin typeface="Arial MT Lt"/>
                <a:ea typeface="+mj-ea"/>
                <a:cs typeface="Arial MT Lt"/>
              </a:rPr>
            </a:br>
            <a:r>
              <a:rPr lang="en-GB" sz="2600" dirty="0">
                <a:latin typeface="Arial MT Lt"/>
                <a:ea typeface="+mj-ea"/>
                <a:cs typeface="Arial MT Lt"/>
              </a:rPr>
              <a:t>Richard Treves, Educational Technologist</a:t>
            </a:r>
          </a:p>
          <a:p>
            <a:pPr defTabSz="521437" eaLnBrk="1" fontAlgn="auto" hangingPunct="1">
              <a:spcBef>
                <a:spcPts val="100"/>
              </a:spcBef>
              <a:spcAft>
                <a:spcPts val="100"/>
              </a:spcAft>
              <a:defRPr/>
            </a:pPr>
            <a:r>
              <a:rPr lang="en-US" sz="2600" i="1" dirty="0">
                <a:latin typeface="Arial MT Lt"/>
                <a:ea typeface="+mj-ea"/>
                <a:cs typeface="Arial MT Lt"/>
              </a:rPr>
              <a:t>@</a:t>
            </a:r>
            <a:r>
              <a:rPr lang="en-US" sz="2600" i="1" dirty="0" err="1">
                <a:latin typeface="Arial MT Lt"/>
                <a:ea typeface="+mj-ea"/>
                <a:cs typeface="Arial MT Lt"/>
              </a:rPr>
              <a:t>Trevesy</a:t>
            </a:r>
            <a:endParaRPr lang="en-US" sz="2600" i="1" dirty="0">
              <a:latin typeface="Arial MT Lt"/>
              <a:ea typeface="+mj-ea"/>
              <a:cs typeface="Arial MT Lt"/>
            </a:endParaRPr>
          </a:p>
          <a:p>
            <a:pPr defTabSz="521437" eaLnBrk="1" fontAlgn="auto" hangingPunct="1">
              <a:spcBef>
                <a:spcPts val="100"/>
              </a:spcBef>
              <a:spcAft>
                <a:spcPts val="100"/>
              </a:spcAft>
              <a:defRPr/>
            </a:pPr>
            <a:r>
              <a:rPr lang="en-US" sz="2600" i="1" dirty="0">
                <a:latin typeface="Arial MT Lt"/>
                <a:ea typeface="+mj-ea"/>
                <a:cs typeface="Arial MT Lt"/>
              </a:rPr>
              <a:t>www.RichardTreves.com</a:t>
            </a:r>
            <a:r>
              <a:rPr lang="en-US" sz="2600" dirty="0">
                <a:solidFill>
                  <a:srgbClr val="C5DF9F"/>
                </a:solidFill>
                <a:latin typeface="Arial MT Lt"/>
                <a:ea typeface="+mj-ea"/>
                <a:cs typeface="Arial MT Lt"/>
              </a:rPr>
              <a:t/>
            </a:r>
            <a:br>
              <a:rPr lang="en-US" sz="2600" dirty="0">
                <a:solidFill>
                  <a:srgbClr val="C5DF9F"/>
                </a:solidFill>
                <a:latin typeface="Arial MT Lt"/>
                <a:ea typeface="+mj-ea"/>
                <a:cs typeface="Arial MT Lt"/>
              </a:rPr>
            </a:br>
            <a:endParaRPr lang="en-US" sz="2600" dirty="0">
              <a:solidFill>
                <a:schemeClr val="bg1"/>
              </a:solidFill>
              <a:latin typeface="Arial MT Lt"/>
              <a:ea typeface="+mj-ea"/>
              <a:cs typeface="Arial MT Lt"/>
            </a:endParaRPr>
          </a:p>
        </p:txBody>
      </p:sp>
      <p:pic>
        <p:nvPicPr>
          <p:cNvPr id="41990" name="Picture 9" descr="UH_LOGO_BLACK_P_PRO.BLACK_CMYK_1115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" r="2"/>
          <a:stretch>
            <a:fillRect/>
          </a:stretch>
        </p:blipFill>
        <p:spPr bwMode="auto">
          <a:xfrm>
            <a:off x="376238" y="468313"/>
            <a:ext cx="26924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187</Words>
  <Application>Microsoft Macintosh PowerPoint</Application>
  <PresentationFormat>Custom</PresentationFormat>
  <Paragraphs>49</Paragraphs>
  <Slides>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Introduction</vt:lpstr>
      <vt:lpstr>What is a Screencast?  </vt:lpstr>
      <vt:lpstr>Animated Slide and Mind Map  </vt:lpstr>
      <vt:lpstr>Case Study 1:  Tutors flipping learning  </vt:lpstr>
      <vt:lpstr>Other suggested uses  </vt:lpstr>
      <vt:lpstr>Conclusion </vt:lpstr>
      <vt:lpstr>PowerPoint Presentation</vt:lpstr>
    </vt:vector>
  </TitlesOfParts>
  <Company>iris associates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Sallyl</dc:creator>
  <cp:lastModifiedBy>Richard Treves</cp:lastModifiedBy>
  <cp:revision>95</cp:revision>
  <dcterms:created xsi:type="dcterms:W3CDTF">2009-09-07T08:09:21Z</dcterms:created>
  <dcterms:modified xsi:type="dcterms:W3CDTF">2016-07-05T15:11:09Z</dcterms:modified>
</cp:coreProperties>
</file>